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268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D028"/>
    <a:srgbClr val="7C9C1E"/>
    <a:srgbClr val="F6FB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211" autoAdjust="0"/>
    <p:restoredTop sz="94660"/>
  </p:normalViewPr>
  <p:slideViewPr>
    <p:cSldViewPr showGuides="1">
      <p:cViewPr varScale="1">
        <p:scale>
          <a:sx n="94" d="100"/>
          <a:sy n="94" d="100"/>
        </p:scale>
        <p:origin x="-11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2653-80A5-4332-A539-FDC446A1F056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DFA-4E6D-4216-B2BA-00146ED02218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1761-2A11-443D-96C6-2CB7D6A70DA8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283E-A28E-431C-ABD3-8714A05E97C5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E501-6686-4689-A0D7-DD9930C4DD7E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82A-3D55-4CA9-82DE-FA3F6AFA2E29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5E58-57AF-431E-A645-746EA37BDE8C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1DC-AF8D-400F-8997-52F30761456B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62CE-6766-4A9B-B7B3-A86D05C41296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BDA-8A23-4A7B-B5EC-4D311810EFF0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A8EF-2C17-4F4C-9B83-7B2DB1EEC5C0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927C-0494-4686-B594-121071685128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damu.fund" TargetMode="External"/><Relationship Id="rId3" Type="http://schemas.openxmlformats.org/officeDocument/2006/relationships/hyperlink" Target="http://business.gov.kz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acebook.com/damu.fund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twitter.com/FundDamu" TargetMode="External"/><Relationship Id="rId4" Type="http://schemas.openxmlformats.org/officeDocument/2006/relationships/hyperlink" Target="http://www.youtube.com/FundDamu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Analysis of lease market in Kazakhstan</a:t>
            </a: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</a:t>
            </a:r>
            <a:r>
              <a:rPr lang="ru-RU" dirty="0" smtClean="0"/>
              <a:t>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0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4703380" cy="857250"/>
          </a:xfrm>
        </p:spPr>
        <p:txBody>
          <a:bodyPr anchor="t"/>
          <a:lstStyle/>
          <a:p>
            <a:r>
              <a:rPr lang="it-IT" dirty="0" smtClean="0"/>
              <a:t>Survey respondents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053485"/>
            <a:ext cx="8352928" cy="870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There is no publicly available information on the results of activity of the LCs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 smtClean="0"/>
              <a:t>Damu</a:t>
            </a:r>
            <a:r>
              <a:rPr lang="en-US" sz="1200" dirty="0" smtClean="0"/>
              <a:t> Fund conducted a survey among LCs for conducting analysis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analysis was carried out over the last 3 years of activity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Major market participants covered by the survey</a:t>
            </a:r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3568" y="2715766"/>
            <a:ext cx="2016224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54</a:t>
            </a:r>
          </a:p>
          <a:p>
            <a:pPr algn="ctr"/>
            <a:r>
              <a:rPr lang="it-IT" dirty="0" smtClean="0"/>
              <a:t>registered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5" y="2211710"/>
            <a:ext cx="835292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The number of lease companies in the Republic of Kazakhstan as of January, 2021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35896" y="2715766"/>
            <a:ext cx="2016224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28</a:t>
            </a:r>
          </a:p>
          <a:p>
            <a:pPr algn="ctr"/>
            <a:r>
              <a:rPr lang="en-US" dirty="0" smtClean="0"/>
              <a:t>operating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88224" y="2715766"/>
            <a:ext cx="2016224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10</a:t>
            </a:r>
          </a:p>
          <a:p>
            <a:pPr algn="ctr"/>
            <a:r>
              <a:rPr lang="it-IT" dirty="0" smtClean="0"/>
              <a:t>covered by the survey</a:t>
            </a:r>
            <a:endParaRPr lang="ru-RU" sz="14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2447764" y="3363838"/>
            <a:ext cx="1440160" cy="64807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5400091" y="3363838"/>
            <a:ext cx="1440160" cy="64807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5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4703380" cy="857250"/>
          </a:xfrm>
        </p:spPr>
        <p:txBody>
          <a:bodyPr anchor="t"/>
          <a:lstStyle/>
          <a:p>
            <a:r>
              <a:rPr lang="en-US" dirty="0" smtClean="0"/>
              <a:t>The financial performance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140967"/>
            <a:ext cx="8352928" cy="1302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 In general, in terms of balance sheet indicators, the leasing market is developing dynamically, even taking into account the 2020 pandemic.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assets of companies grew at an average level of 25% per year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From the point of view of the level of capital, the market looks quite stable - 24% of the assets of companies are provided with their own capital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A high share of quasi-state leasing companies (EDF, KAF)</a:t>
            </a:r>
            <a:endParaRPr lang="ru-RU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52"/>
            <a:ext cx="76438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6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4703380" cy="857250"/>
          </a:xfrm>
        </p:spPr>
        <p:txBody>
          <a:bodyPr anchor="t"/>
          <a:lstStyle/>
          <a:p>
            <a:r>
              <a:rPr lang="it-IT" dirty="0" smtClean="0"/>
              <a:t>Leasing portfolio structure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140967"/>
            <a:ext cx="8352928" cy="1302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portfolio of leasing companies as of January 1,2021 amounted to 815 billion </a:t>
            </a:r>
            <a:r>
              <a:rPr lang="en-US" sz="1200" dirty="0" err="1" smtClean="0"/>
              <a:t>tenge</a:t>
            </a:r>
            <a:r>
              <a:rPr lang="en-US" sz="1200" dirty="0" smtClean="0"/>
              <a:t> under 9.4 thousand contracts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average amount of a lease transaction under 1 contract is 86 million </a:t>
            </a:r>
            <a:r>
              <a:rPr lang="en-US" sz="1200" dirty="0" err="1" smtClean="0"/>
              <a:t>teng</a:t>
            </a: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share of quasi-state leasing companies is 95%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dynamics of the portfolio over the past 3 years is in a positive trend: the average annual growth in lease transactions is 36%, in the amount - 12%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NPL is estimated at 9.0%</a:t>
            </a:r>
            <a:endParaRPr lang="ru-RU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52"/>
            <a:ext cx="71342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85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4703380" cy="857250"/>
          </a:xfrm>
        </p:spPr>
        <p:txBody>
          <a:bodyPr anchor="t"/>
          <a:lstStyle/>
          <a:p>
            <a:r>
              <a:rPr lang="it-IT" dirty="0" smtClean="0"/>
              <a:t>Leasing portfolio structure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140967"/>
            <a:ext cx="8352928" cy="1302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In the structure of the portfolio by business segments, there is an increase in the share of large business: over 3 years, its share has grown from 49% to 62%.</a:t>
            </a:r>
            <a:endParaRPr lang="ru-RU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14"/>
            <a:ext cx="77867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83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4703380" cy="857250"/>
          </a:xfrm>
        </p:spPr>
        <p:txBody>
          <a:bodyPr anchor="t"/>
          <a:lstStyle/>
          <a:p>
            <a:r>
              <a:rPr lang="it-IT" dirty="0" smtClean="0"/>
              <a:t>Leasing portfolio structure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140967"/>
            <a:ext cx="8352928" cy="1302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In the existing </a:t>
            </a:r>
            <a:r>
              <a:rPr lang="en-US" sz="1200" dirty="0" err="1" smtClean="0"/>
              <a:t>sectoral</a:t>
            </a:r>
            <a:r>
              <a:rPr lang="en-US" sz="1200" dirty="0" smtClean="0"/>
              <a:t> structure of the market leasing portfolio, the focus of majors as the Industrial Development Fund (industrial equipment), </a:t>
            </a:r>
            <a:r>
              <a:rPr lang="en-US" sz="1200" dirty="0" err="1" smtClean="0"/>
              <a:t>KazAgroFinance</a:t>
            </a:r>
            <a:r>
              <a:rPr lang="en-US" sz="1200" dirty="0" smtClean="0"/>
              <a:t> (agricultural equipment) and </a:t>
            </a:r>
            <a:r>
              <a:rPr lang="en-US" sz="1200" dirty="0" err="1" smtClean="0"/>
              <a:t>TechnoLeasing</a:t>
            </a:r>
            <a:r>
              <a:rPr lang="en-US" sz="1200" dirty="0" smtClean="0"/>
              <a:t> (medical equipment) plays a significant role. Due to this, financing of agriculture (41%), transport (36%), manufacturing (13%) and healthcare (5%) sectors prevails on the market.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8"/>
            <a:ext cx="71438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4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4703380" cy="857250"/>
          </a:xfrm>
        </p:spPr>
        <p:txBody>
          <a:bodyPr anchor="t"/>
          <a:lstStyle/>
          <a:p>
            <a:r>
              <a:rPr lang="en-US" dirty="0" smtClean="0"/>
              <a:t>Concluded lease transactions for the period (issue)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140967"/>
            <a:ext cx="8352928" cy="1302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/>
              <a:t>За </a:t>
            </a:r>
            <a:r>
              <a:rPr lang="en-US" sz="1200" dirty="0" smtClean="0"/>
              <a:t>In 2020, the surveyed companies concluded 3,492 lease transactions for a total amount of 318 billion </a:t>
            </a:r>
            <a:r>
              <a:rPr lang="en-US" sz="1200" dirty="0" err="1" smtClean="0"/>
              <a:t>tenge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Including 312 transactions for 16 billion </a:t>
            </a:r>
            <a:r>
              <a:rPr lang="en-US" sz="1200" dirty="0" err="1" smtClean="0"/>
              <a:t>tenge</a:t>
            </a:r>
            <a:r>
              <a:rPr lang="en-US" sz="1200" dirty="0" smtClean="0"/>
              <a:t> by private leasing companies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potential market for the </a:t>
            </a:r>
            <a:r>
              <a:rPr lang="en-US" sz="1200" dirty="0" err="1" smtClean="0"/>
              <a:t>Damu</a:t>
            </a:r>
            <a:r>
              <a:rPr lang="en-US" sz="1200" dirty="0" smtClean="0"/>
              <a:t> Fund coverage is about 220 transactions worth 21 billion </a:t>
            </a:r>
            <a:r>
              <a:rPr lang="en-US" sz="1200" dirty="0" err="1" smtClean="0"/>
              <a:t>tenge</a:t>
            </a:r>
            <a:r>
              <a:rPr lang="en-US" sz="1200" dirty="0" smtClean="0"/>
              <a:t> annually</a:t>
            </a:r>
            <a:endParaRPr lang="ru-RU" sz="1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6"/>
            <a:ext cx="77867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63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4703380" cy="857250"/>
          </a:xfrm>
        </p:spPr>
        <p:txBody>
          <a:bodyPr anchor="t"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052736"/>
            <a:ext cx="8352928" cy="3463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size of the market looks impressive - assets over 1 trillion </a:t>
            </a:r>
            <a:r>
              <a:rPr lang="en-US" sz="1200" dirty="0" err="1" smtClean="0"/>
              <a:t>tenge</a:t>
            </a:r>
            <a:r>
              <a:rPr lang="en-US" sz="1200" dirty="0" smtClean="0"/>
              <a:t>, portfolio over 815 billion </a:t>
            </a:r>
            <a:r>
              <a:rPr lang="en-US" sz="1200" dirty="0" err="1" smtClean="0"/>
              <a:t>tenge</a:t>
            </a:r>
            <a:r>
              <a:rPr lang="en-US" sz="1200" dirty="0" smtClean="0"/>
              <a:t>. However, 95% of the market is occupied by major players, including representatives of the quasi-public sector, which are financed by the government.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Accordingly, the segment of market with which the Fund can increase cooperation, namely, private lease companies, is estimated at about 70-80 billion </a:t>
            </a:r>
            <a:r>
              <a:rPr lang="en-US" sz="1200" dirty="0" err="1" smtClean="0"/>
              <a:t>tenge</a:t>
            </a:r>
            <a:r>
              <a:rPr lang="en-US" sz="1200" dirty="0" smtClean="0"/>
              <a:t> in terms of assets and at 20-30 billion </a:t>
            </a:r>
            <a:r>
              <a:rPr lang="en-US" sz="1200" dirty="0" err="1" smtClean="0"/>
              <a:t>tenge</a:t>
            </a:r>
            <a:r>
              <a:rPr lang="en-US" sz="1200" dirty="0" smtClean="0"/>
              <a:t> in the amount of annual leasing transactions;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In addition, this segment has both needs and potential for attracting debt financing from the Fund in terms of the availability of equity capital: the share of equity capital from the assets of private companies in aggregate is about 35%;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subsector of the leasing market, which is represented by companies providing Islamic leasing, looks promising for the coverage of SMEs. More than 85% of </a:t>
            </a:r>
            <a:r>
              <a:rPr lang="en-US" sz="1200" dirty="0" err="1" smtClean="0"/>
              <a:t>AlSaqr's</a:t>
            </a:r>
            <a:r>
              <a:rPr lang="en-US" sz="1200" dirty="0" smtClean="0"/>
              <a:t> portfolio is represented by transactions with small businesses.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1799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8613" y="1713955"/>
            <a:ext cx="3744416" cy="576064"/>
          </a:xfrm>
        </p:spPr>
        <p:txBody>
          <a:bodyPr/>
          <a:lstStyle/>
          <a:p>
            <a:r>
              <a:rPr lang="en-US" altLang="ru-RU" sz="2400" dirty="0" smtClean="0">
                <a:solidFill>
                  <a:srgbClr val="0070C0"/>
                </a:solidFill>
              </a:rPr>
              <a:t>Thank you for your attention</a:t>
            </a:r>
            <a:r>
              <a:rPr lang="ru-RU" altLang="ru-RU" sz="2400" dirty="0" smtClean="0">
                <a:solidFill>
                  <a:srgbClr val="0070C0"/>
                </a:solidFill>
              </a:rPr>
              <a:t>!</a:t>
            </a:r>
            <a:endParaRPr lang="ru-RU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7784" y="3022669"/>
            <a:ext cx="388843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ru-RU" sz="1100" b="1" dirty="0" smtClean="0"/>
              <a:t>Headquarters: </a:t>
            </a:r>
            <a:r>
              <a:rPr lang="ru-RU" altLang="ru-RU" sz="1100" b="1" dirty="0" smtClean="0"/>
              <a:t>111</a:t>
            </a:r>
            <a:r>
              <a:rPr lang="en-US" altLang="ru-RU" sz="1100" b="1" dirty="0" smtClean="0"/>
              <a:t>, Gogol St., </a:t>
            </a:r>
            <a:r>
              <a:rPr lang="en-US" altLang="ru-RU" sz="1100" b="1" dirty="0" err="1" smtClean="0"/>
              <a:t>Almaty</a:t>
            </a:r>
            <a:r>
              <a:rPr lang="en-US" altLang="ru-RU" sz="1100" b="1" dirty="0" smtClean="0"/>
              <a:t>, </a:t>
            </a:r>
            <a:r>
              <a:rPr lang="ru-RU" altLang="ru-RU" sz="1100" b="1" dirty="0" smtClean="0"/>
              <a:t>050004</a:t>
            </a:r>
            <a:endParaRPr lang="ru-RU" altLang="ru-RU" sz="1100" b="1" dirty="0"/>
          </a:p>
          <a:p>
            <a:pPr algn="ctr"/>
            <a:r>
              <a:rPr lang="en-US" altLang="ru-RU" sz="1100" b="1" dirty="0" smtClean="0"/>
              <a:t>Phone</a:t>
            </a:r>
            <a:r>
              <a:rPr lang="ru-RU" altLang="ru-RU" sz="1100" b="1" dirty="0" smtClean="0"/>
              <a:t>: </a:t>
            </a:r>
            <a:r>
              <a:rPr lang="ru-RU" altLang="ru-RU" sz="1100" b="1" dirty="0">
                <a:solidFill>
                  <a:srgbClr val="0070C0"/>
                </a:solidFill>
              </a:rPr>
              <a:t>8 (7</a:t>
            </a:r>
            <a:r>
              <a:rPr lang="en-US" altLang="ru-RU" sz="1100" b="1" dirty="0">
                <a:solidFill>
                  <a:srgbClr val="0070C0"/>
                </a:solidFill>
              </a:rPr>
              <a:t>2</a:t>
            </a:r>
            <a:r>
              <a:rPr lang="ru-RU" altLang="ru-RU" sz="1100" b="1" dirty="0">
                <a:solidFill>
                  <a:srgbClr val="0070C0"/>
                </a:solidFill>
              </a:rPr>
              <a:t>7) 244-55-66, 244-55-77</a:t>
            </a:r>
          </a:p>
          <a:p>
            <a:pPr algn="ctr"/>
            <a:r>
              <a:rPr lang="en-US" altLang="ru-RU" sz="1100" b="1" dirty="0"/>
              <a:t>Call</a:t>
            </a:r>
            <a:r>
              <a:rPr lang="ru-RU" altLang="ru-RU" sz="1100" b="1" dirty="0" smtClean="0"/>
              <a:t>-</a:t>
            </a:r>
            <a:r>
              <a:rPr lang="en-US" altLang="ru-RU" sz="1100" b="1" dirty="0" smtClean="0"/>
              <a:t>center</a:t>
            </a:r>
            <a:r>
              <a:rPr lang="ru-RU" altLang="ru-RU" sz="1100" b="1" dirty="0" smtClean="0"/>
              <a:t>: </a:t>
            </a:r>
            <a:r>
              <a:rPr lang="ru-RU" altLang="ru-RU" sz="1100" b="1" dirty="0">
                <a:solidFill>
                  <a:srgbClr val="0070C0"/>
                </a:solidFill>
              </a:rPr>
              <a:t>1408</a:t>
            </a:r>
          </a:p>
          <a:p>
            <a:pPr algn="ctr"/>
            <a:r>
              <a:rPr lang="en-US" altLang="ru-RU" sz="1100" b="1" dirty="0" smtClean="0"/>
              <a:t>Fax:</a:t>
            </a:r>
            <a:r>
              <a:rPr lang="ru-RU" altLang="ru-RU" sz="1100" b="1" dirty="0" smtClean="0"/>
              <a:t> </a:t>
            </a:r>
            <a:r>
              <a:rPr lang="ru-RU" altLang="ru-RU" sz="1100" b="1" dirty="0">
                <a:solidFill>
                  <a:srgbClr val="0070C0"/>
                </a:solidFill>
              </a:rPr>
              <a:t>8 (727) 278 07 76</a:t>
            </a:r>
          </a:p>
          <a:p>
            <a:pPr algn="ctr"/>
            <a:r>
              <a:rPr lang="en-US" altLang="ru-RU" sz="1100" b="1" dirty="0"/>
              <a:t>E</a:t>
            </a:r>
            <a:r>
              <a:rPr lang="ru-RU" altLang="ru-RU" sz="1100" b="1" dirty="0"/>
              <a:t>-</a:t>
            </a:r>
            <a:r>
              <a:rPr lang="en-US" altLang="ru-RU" sz="1100" b="1" dirty="0"/>
              <a:t>mail</a:t>
            </a:r>
            <a:r>
              <a:rPr lang="ru-RU" altLang="ru-RU" sz="1100" b="1" dirty="0"/>
              <a:t>: </a:t>
            </a:r>
            <a:r>
              <a:rPr lang="en-US" altLang="ru-RU" sz="1100" b="1" dirty="0">
                <a:solidFill>
                  <a:srgbClr val="0070C0"/>
                </a:solidFill>
              </a:rPr>
              <a:t>info</a:t>
            </a:r>
            <a:r>
              <a:rPr lang="ru-RU" altLang="ru-RU" sz="1100" b="1" dirty="0">
                <a:solidFill>
                  <a:srgbClr val="0070C0"/>
                </a:solidFill>
              </a:rPr>
              <a:t>@</a:t>
            </a:r>
            <a:r>
              <a:rPr lang="en-US" altLang="ru-RU" sz="1100" b="1" dirty="0">
                <a:solidFill>
                  <a:srgbClr val="0070C0"/>
                </a:solidFill>
              </a:rPr>
              <a:t>fund</a:t>
            </a:r>
            <a:r>
              <a:rPr lang="ru-RU" altLang="ru-RU" sz="1100" b="1" dirty="0">
                <a:solidFill>
                  <a:srgbClr val="0070C0"/>
                </a:solidFill>
              </a:rPr>
              <a:t>.</a:t>
            </a:r>
            <a:r>
              <a:rPr lang="en-US" altLang="ru-RU" sz="1100" b="1" dirty="0">
                <a:solidFill>
                  <a:srgbClr val="0070C0"/>
                </a:solidFill>
              </a:rPr>
              <a:t>kz</a:t>
            </a:r>
            <a:endParaRPr lang="ru-RU" altLang="ru-RU" sz="1100" b="1" dirty="0">
              <a:solidFill>
                <a:srgbClr val="0070C0"/>
              </a:solidFill>
            </a:endParaRPr>
          </a:p>
          <a:p>
            <a:pPr algn="ctr"/>
            <a:r>
              <a:rPr lang="en-US" altLang="ru-RU" sz="1100" b="1" dirty="0" smtClean="0"/>
              <a:t>Fund’s website</a:t>
            </a:r>
            <a:r>
              <a:rPr lang="ru-RU" altLang="ru-RU" sz="1100" b="1" dirty="0" smtClean="0"/>
              <a:t>: 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http</a:t>
            </a:r>
            <a:r>
              <a:rPr lang="ru-RU" altLang="ru-RU" sz="1100" b="1" dirty="0">
                <a:solidFill>
                  <a:srgbClr val="0A45A6"/>
                </a:solidFill>
                <a:hlinkClick r:id="rId2"/>
              </a:rPr>
              <a:t>://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www</a:t>
            </a:r>
            <a:r>
              <a:rPr lang="ru-RU" altLang="ru-RU" sz="1100" b="1" dirty="0">
                <a:solidFill>
                  <a:srgbClr val="0A45A6"/>
                </a:solidFill>
                <a:hlinkClick r:id="rId2"/>
              </a:rPr>
              <a:t>.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damu</a:t>
            </a:r>
            <a:r>
              <a:rPr lang="ru-RU" altLang="ru-RU" sz="1100" b="1" dirty="0">
                <a:solidFill>
                  <a:srgbClr val="0A45A6"/>
                </a:solidFill>
                <a:hlinkClick r:id="rId2"/>
              </a:rPr>
              <a:t>.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kz</a:t>
            </a:r>
            <a:endParaRPr lang="ru-RU" altLang="ru-RU" sz="1100" b="1" dirty="0">
              <a:solidFill>
                <a:srgbClr val="0A45A6"/>
              </a:solidFill>
            </a:endParaRPr>
          </a:p>
          <a:p>
            <a:pPr algn="ctr"/>
            <a:r>
              <a:rPr lang="it-IT" altLang="ru-RU" sz="1100" b="1" dirty="0" smtClean="0"/>
              <a:t>Business portal:</a:t>
            </a:r>
            <a:r>
              <a:rPr lang="ru-RU" altLang="ru-RU" sz="1100" b="1" dirty="0" smtClean="0"/>
              <a:t> </a:t>
            </a:r>
            <a:r>
              <a:rPr lang="en-US" altLang="ru-RU" sz="1100" b="1" dirty="0">
                <a:hlinkClick r:id="rId3"/>
              </a:rPr>
              <a:t>http://business.gov.kz</a:t>
            </a:r>
            <a:r>
              <a:rPr lang="ru-RU" altLang="ru-RU" sz="1100" b="1" dirty="0"/>
              <a:t> </a:t>
            </a:r>
          </a:p>
        </p:txBody>
      </p:sp>
      <p:pic>
        <p:nvPicPr>
          <p:cNvPr id="6" name="Picture 2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19" b="23912"/>
          <a:stretch>
            <a:fillRect/>
          </a:stretch>
        </p:blipFill>
        <p:spPr bwMode="auto">
          <a:xfrm>
            <a:off x="3563888" y="4371091"/>
            <a:ext cx="789747" cy="2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205" y="4371091"/>
            <a:ext cx="286789" cy="2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hlinkClick r:id="rId8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6" t="3665" r="19176" b="3665"/>
          <a:stretch>
            <a:fillRect/>
          </a:stretch>
        </p:blipFill>
        <p:spPr bwMode="auto">
          <a:xfrm>
            <a:off x="4760683" y="4371091"/>
            <a:ext cx="286993" cy="2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hlinkClick r:id="rId10"/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0" t="22279" r="19760" b="22279"/>
          <a:stretch>
            <a:fillRect/>
          </a:stretch>
        </p:blipFill>
        <p:spPr bwMode="auto">
          <a:xfrm>
            <a:off x="5116811" y="4371090"/>
            <a:ext cx="314236" cy="2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88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657</Words>
  <Application>Microsoft Office PowerPoint</Application>
  <PresentationFormat>Экран (16:9)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Analysis of lease market in Kazakhstan</vt:lpstr>
      <vt:lpstr>Survey respondents</vt:lpstr>
      <vt:lpstr>The financial performance</vt:lpstr>
      <vt:lpstr>Leasing portfolio structure</vt:lpstr>
      <vt:lpstr>Leasing portfolio structure</vt:lpstr>
      <vt:lpstr>Leasing portfolio structure</vt:lpstr>
      <vt:lpstr>Concluded lease transactions for the period (issue)</vt:lpstr>
      <vt:lpstr>Conclusions</vt:lpstr>
      <vt:lpstr>Thank you for your attention!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User</cp:lastModifiedBy>
  <cp:revision>158</cp:revision>
  <cp:lastPrinted>2017-10-13T05:16:58Z</cp:lastPrinted>
  <dcterms:created xsi:type="dcterms:W3CDTF">2017-09-15T07:18:06Z</dcterms:created>
  <dcterms:modified xsi:type="dcterms:W3CDTF">2021-11-16T06:25:14Z</dcterms:modified>
</cp:coreProperties>
</file>